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Arvo"/>
      <p:regular r:id="rId64"/>
      <p:bold r:id="rId65"/>
      <p:italic r:id="rId66"/>
      <p:boldItalic r:id="rId67"/>
    </p:embeddedFont>
    <p:embeddedFont>
      <p:font typeface="Roboto Condensed"/>
      <p:regular r:id="rId68"/>
      <p:bold r:id="rId69"/>
      <p:italic r:id="rId70"/>
      <p:boldItalic r:id="rId71"/>
    </p:embeddedFont>
    <p:embeddedFont>
      <p:font typeface="Roboto Condensed Light"/>
      <p:regular r:id="rId72"/>
      <p:bold r:id="rId73"/>
      <p:italic r:id="rId74"/>
      <p:boldItalic r:id="rId75"/>
    </p:embeddedFont>
    <p:embeddedFont>
      <p:font typeface="Average"/>
      <p:regular r:id="rId76"/>
    </p:embeddedFont>
    <p:embeddedFont>
      <p:font typeface="Oswald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Sean Jenning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CondensedLight-bold.fntdata"/><Relationship Id="rId72" Type="http://schemas.openxmlformats.org/officeDocument/2006/relationships/font" Target="fonts/RobotoCondensedLight-regular.fntdata"/><Relationship Id="rId31" Type="http://schemas.openxmlformats.org/officeDocument/2006/relationships/slide" Target="slides/slide26.xml"/><Relationship Id="rId75" Type="http://schemas.openxmlformats.org/officeDocument/2006/relationships/font" Target="fonts/RobotoCondensedLight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CondensedLight-italic.fntdata"/><Relationship Id="rId33" Type="http://schemas.openxmlformats.org/officeDocument/2006/relationships/slide" Target="slides/slide28.xml"/><Relationship Id="rId77" Type="http://schemas.openxmlformats.org/officeDocument/2006/relationships/font" Target="fonts/Oswald-regular.fntdata"/><Relationship Id="rId32" Type="http://schemas.openxmlformats.org/officeDocument/2006/relationships/slide" Target="slides/slide27.xml"/><Relationship Id="rId76" Type="http://schemas.openxmlformats.org/officeDocument/2006/relationships/font" Target="fonts/Average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Oswald-bold.fntdata"/><Relationship Id="rId71" Type="http://schemas.openxmlformats.org/officeDocument/2006/relationships/font" Target="fonts/RobotoCondensed-boldItalic.fntdata"/><Relationship Id="rId70" Type="http://schemas.openxmlformats.org/officeDocument/2006/relationships/font" Target="fonts/RobotoCondensed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Arvo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Arvo-italic.fntdata"/><Relationship Id="rId21" Type="http://schemas.openxmlformats.org/officeDocument/2006/relationships/slide" Target="slides/slide16.xml"/><Relationship Id="rId65" Type="http://schemas.openxmlformats.org/officeDocument/2006/relationships/font" Target="fonts/Arvo-bold.fntdata"/><Relationship Id="rId24" Type="http://schemas.openxmlformats.org/officeDocument/2006/relationships/slide" Target="slides/slide19.xml"/><Relationship Id="rId68" Type="http://schemas.openxmlformats.org/officeDocument/2006/relationships/font" Target="fonts/RobotoCondensed-regular.fntdata"/><Relationship Id="rId23" Type="http://schemas.openxmlformats.org/officeDocument/2006/relationships/slide" Target="slides/slide18.xml"/><Relationship Id="rId67" Type="http://schemas.openxmlformats.org/officeDocument/2006/relationships/font" Target="fonts/Arvo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Condense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04T23:30:06.923">
    <p:pos x="6000" y="0"/>
    <p:text>Well done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4-04T23:29:47.729">
    <p:pos x="6000" y="0"/>
    <p:text>Good job.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4-04T23:29:38.439">
    <p:pos x="6000" y="0"/>
    <p:text>Nice work!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e864836ef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e864836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e864836ef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e864836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f06c46f5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f06c46f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7e571dbf5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7e571dbf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e864836e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1e864836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e864836ef_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e864836e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e864836ef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e864836e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e864836ef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e864836e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4f06c46f5_3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4f06c46f5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316972acc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316972ac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316972acc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316972a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316972acc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316972ac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316972acc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316972ac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316972acc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2316972a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16972acc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16972ac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316972acc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316972ac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24f06c46f5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24f06c46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24f06c46f5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24f06c46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4f06c46f5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24f06c46f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4f06c46f5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24f06c46f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5a68b67f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25a68b6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5a68b67fd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5a68b67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5a68b67fd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25a68b67f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5a68b67fd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5a68b67f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25a68b67fd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25a68b67f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5a68b67fd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25a68b67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24f06c46f5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24f06c46f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24f06c46f5_2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24f06c46f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24f06c46f5_2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24f06c46f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4f06c46f5_2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24f06c46f5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24f06c46f5_2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24f06c46f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06c46f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4f06c46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24f06c46f5_2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24f06c46f5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4f06c46f5_2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4f06c46f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4f06c46f5_2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24f06c46f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316972acc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2316972a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2316972acc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2316972ac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25f739866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25f73986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24f06c46f5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24f06c46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e864836ef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e864836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5"/>
                </a:solidFill>
              </a:rPr>
              <a:t>“</a:t>
            </a:r>
            <a:endParaRPr b="1" sz="7200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" name="Google Shape;179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67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convertcsv.com/csv-to-sql.htm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1.xml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jmcsanders/CS540_Project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bts.gov/" TargetMode="External"/><Relationship Id="rId4" Type="http://schemas.openxmlformats.org/officeDocument/2006/relationships/hyperlink" Target="https://www.bts.gov/topics/airlines-and-airports/understanding-reporting-causes-flight-delays-and-cancellation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59500" y="1090750"/>
            <a:ext cx="70563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0" lang="en" sz="4080">
                <a:latin typeface="Oswald"/>
                <a:ea typeface="Oswald"/>
                <a:cs typeface="Oswald"/>
                <a:sym typeface="Oswald"/>
              </a:rPr>
              <a:t>ANALYSIS OF FLIGHT DISRUPTION DATA TO DETERMINE PROBLEM AREAS UTILIZING DATABASE APPLICATIONS</a:t>
            </a:r>
            <a:endParaRPr/>
          </a:p>
        </p:txBody>
      </p:sp>
      <p:sp>
        <p:nvSpPr>
          <p:cNvPr id="185" name="Google Shape;185;p11"/>
          <p:cNvSpPr txBox="1"/>
          <p:nvPr/>
        </p:nvSpPr>
        <p:spPr>
          <a:xfrm>
            <a:off x="-68025" y="4103650"/>
            <a:ext cx="544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PRESENTED BY:</a:t>
            </a: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Jordan Sanders, Tyler Martin, 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Sean Jennings, Fadjimata Issoufou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5976650" y="4596250"/>
            <a:ext cx="316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ERAU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CS_540 Khem N. Poudel, PhD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0"/>
          <p:cNvSpPr txBox="1"/>
          <p:nvPr>
            <p:ph idx="4294967295" type="body"/>
          </p:nvPr>
        </p:nvSpPr>
        <p:spPr>
          <a:xfrm>
            <a:off x="2812075" y="124125"/>
            <a:ext cx="30981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INTERFACE FEATURES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5" name="Google Shape;305;p20"/>
          <p:cNvSpPr txBox="1"/>
          <p:nvPr/>
        </p:nvSpPr>
        <p:spPr>
          <a:xfrm>
            <a:off x="123050" y="9567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INTERFACE</a:t>
            </a:r>
            <a:endParaRPr b="1" sz="2200">
              <a:solidFill>
                <a:schemeClr val="accen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>
            <a:off x="90225" y="1448325"/>
            <a:ext cx="2503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WILL SELECT:</a:t>
            </a:r>
            <a:endParaRPr b="1"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Geographical location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Listed by state/territory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(may also be listed by city for larger cities)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Airport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Airline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Maybe cause of delay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2380650" y="1849150"/>
            <a:ext cx="6627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4FFDA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3043350" y="1448325"/>
            <a:ext cx="1812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WILL PULL INFORMATION FROM DATABASE SYSTEM:</a:t>
            </a:r>
            <a:endParaRPr b="1"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 the DBMS is organized in the same manner the user will select information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0"/>
          <p:cNvSpPr/>
          <p:nvPr/>
        </p:nvSpPr>
        <p:spPr>
          <a:xfrm rot="5400000">
            <a:off x="3814950" y="3123225"/>
            <a:ext cx="5625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4FFDA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0"/>
          <p:cNvSpPr txBox="1"/>
          <p:nvPr/>
        </p:nvSpPr>
        <p:spPr>
          <a:xfrm>
            <a:off x="3123050" y="3572625"/>
            <a:ext cx="202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ANALYSIS:</a:t>
            </a:r>
            <a:endParaRPr b="1"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the proper data is pulled from the database, charts will be made 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20"/>
          <p:cNvSpPr/>
          <p:nvPr/>
        </p:nvSpPr>
        <p:spPr>
          <a:xfrm flipH="1" rot="5400000">
            <a:off x="5901775" y="2781800"/>
            <a:ext cx="748800" cy="2516700"/>
          </a:xfrm>
          <a:prstGeom prst="bentArrow">
            <a:avLst>
              <a:gd fmla="val 25000" name="adj1"/>
              <a:gd fmla="val 25000" name="adj2"/>
              <a:gd fmla="val 25000" name="adj3"/>
              <a:gd fmla="val 38195" name="adj4"/>
            </a:avLst>
          </a:prstGeom>
          <a:solidFill>
            <a:srgbClr val="64FFDA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"/>
          <p:cNvSpPr txBox="1"/>
          <p:nvPr/>
        </p:nvSpPr>
        <p:spPr>
          <a:xfrm>
            <a:off x="6250975" y="2095125"/>
            <a:ext cx="212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WILL DISPLAY:</a:t>
            </a:r>
            <a:endParaRPr b="1"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Charts and graphs about 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causes of delay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average frequency of delay</a:t>
            </a:r>
            <a:endParaRPr sz="12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318" name="Google Shape;318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875" y="1401395"/>
            <a:ext cx="4790907" cy="359318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53950" y="1401400"/>
            <a:ext cx="275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USE CASE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2"/>
          <p:cNvGrpSpPr/>
          <p:nvPr/>
        </p:nvGrpSpPr>
        <p:grpSpPr>
          <a:xfrm>
            <a:off x="330693" y="1455921"/>
            <a:ext cx="5043757" cy="907708"/>
            <a:chOff x="-1535283" y="1287960"/>
            <a:chExt cx="11486579" cy="2067200"/>
          </a:xfrm>
        </p:grpSpPr>
        <p:sp>
          <p:nvSpPr>
            <p:cNvPr id="326" name="Google Shape;326;p22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31" name="Google Shape;331;p22"/>
          <p:cNvGrpSpPr/>
          <p:nvPr/>
        </p:nvGrpSpPr>
        <p:grpSpPr>
          <a:xfrm>
            <a:off x="215843" y="2550171"/>
            <a:ext cx="5043757" cy="907708"/>
            <a:chOff x="-1535283" y="1287960"/>
            <a:chExt cx="11486579" cy="2067200"/>
          </a:xfrm>
        </p:grpSpPr>
        <p:sp>
          <p:nvSpPr>
            <p:cNvPr id="332" name="Google Shape;332;p22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37" name="Google Shape;337;p22"/>
          <p:cNvGrpSpPr/>
          <p:nvPr/>
        </p:nvGrpSpPr>
        <p:grpSpPr>
          <a:xfrm>
            <a:off x="125593" y="548221"/>
            <a:ext cx="5043757" cy="907708"/>
            <a:chOff x="-1535283" y="1287960"/>
            <a:chExt cx="11486579" cy="2067200"/>
          </a:xfrm>
        </p:grpSpPr>
        <p:sp>
          <p:nvSpPr>
            <p:cNvPr id="338" name="Google Shape;338;p22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43" name="Google Shape;343;p22"/>
          <p:cNvSpPr txBox="1"/>
          <p:nvPr>
            <p:ph idx="4294967295" type="ctrTitle"/>
          </p:nvPr>
        </p:nvSpPr>
        <p:spPr>
          <a:xfrm>
            <a:off x="447775" y="734775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MySQL</a:t>
            </a:r>
            <a:endParaRPr sz="3000"/>
          </a:p>
        </p:txBody>
      </p:sp>
      <p:sp>
        <p:nvSpPr>
          <p:cNvPr id="344" name="Google Shape;344;p22"/>
          <p:cNvSpPr txBox="1"/>
          <p:nvPr>
            <p:ph idx="4294967295" type="ctrTitle"/>
          </p:nvPr>
        </p:nvSpPr>
        <p:spPr>
          <a:xfrm>
            <a:off x="825150" y="2736725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Relationships</a:t>
            </a:r>
            <a:endParaRPr sz="3000"/>
          </a:p>
        </p:txBody>
      </p:sp>
      <p:sp>
        <p:nvSpPr>
          <p:cNvPr id="345" name="Google Shape;345;p22"/>
          <p:cNvSpPr txBox="1"/>
          <p:nvPr>
            <p:ph idx="4294967295" type="ctrTitle"/>
          </p:nvPr>
        </p:nvSpPr>
        <p:spPr>
          <a:xfrm>
            <a:off x="508450" y="1692409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Tables</a:t>
            </a:r>
            <a:endParaRPr sz="3000"/>
          </a:p>
        </p:txBody>
      </p:sp>
      <p:sp>
        <p:nvSpPr>
          <p:cNvPr id="346" name="Google Shape;346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50" y="587750"/>
            <a:ext cx="2947950" cy="37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(ER) DIAGRAM</a:t>
            </a:r>
            <a:endParaRPr/>
          </a:p>
        </p:txBody>
      </p:sp>
      <p:sp>
        <p:nvSpPr>
          <p:cNvPr id="353" name="Google Shape;353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4" name="Google Shape;354;p23"/>
          <p:cNvGrpSpPr/>
          <p:nvPr/>
        </p:nvGrpSpPr>
        <p:grpSpPr>
          <a:xfrm rot="10800000">
            <a:off x="591824" y="1295211"/>
            <a:ext cx="2702428" cy="864868"/>
            <a:chOff x="764395" y="3616724"/>
            <a:chExt cx="5181035" cy="1658106"/>
          </a:xfrm>
        </p:grpSpPr>
        <p:sp>
          <p:nvSpPr>
            <p:cNvPr id="355" name="Google Shape;355;p23"/>
            <p:cNvSpPr/>
            <p:nvPr/>
          </p:nvSpPr>
          <p:spPr>
            <a:xfrm flipH="1" rot="10800000">
              <a:off x="2008223" y="3616724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Entity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 flipH="1" rot="10800000">
              <a:off x="4701630" y="3616737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 flipH="1">
              <a:off x="764395" y="3616737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10800000">
              <a:off x="764400" y="486053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59" name="Google Shape;359;p23"/>
          <p:cNvGrpSpPr/>
          <p:nvPr/>
        </p:nvGrpSpPr>
        <p:grpSpPr>
          <a:xfrm rot="10800000">
            <a:off x="2640728" y="1295211"/>
            <a:ext cx="3075403" cy="864861"/>
            <a:chOff x="-49879" y="3616737"/>
            <a:chExt cx="5896095" cy="1658093"/>
          </a:xfrm>
        </p:grpSpPr>
        <p:sp>
          <p:nvSpPr>
            <p:cNvPr id="360" name="Google Shape;360;p23"/>
            <p:cNvSpPr/>
            <p:nvPr/>
          </p:nvSpPr>
          <p:spPr>
            <a:xfrm flipH="1" rot="10800000">
              <a:off x="607582" y="3616748"/>
              <a:ext cx="39948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Relationship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 flipH="1" rot="10800000">
              <a:off x="4602416" y="3616737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 flipH="1">
              <a:off x="-49879" y="3616737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10800000">
              <a:off x="387004" y="486053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64" name="Google Shape;364;p23"/>
          <p:cNvGrpSpPr/>
          <p:nvPr/>
        </p:nvGrpSpPr>
        <p:grpSpPr>
          <a:xfrm rot="10800000">
            <a:off x="5067371" y="1295211"/>
            <a:ext cx="2678678" cy="864861"/>
            <a:chOff x="622715" y="3616737"/>
            <a:chExt cx="5135502" cy="1658093"/>
          </a:xfrm>
        </p:grpSpPr>
        <p:sp>
          <p:nvSpPr>
            <p:cNvPr id="365" name="Google Shape;365;p23"/>
            <p:cNvSpPr/>
            <p:nvPr/>
          </p:nvSpPr>
          <p:spPr>
            <a:xfrm flipH="1" rot="10800000">
              <a:off x="1866520" y="3616748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Diagram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6" name="Google Shape;366;p23"/>
            <p:cNvSpPr/>
            <p:nvPr/>
          </p:nvSpPr>
          <p:spPr>
            <a:xfrm flipH="1" rot="10800000">
              <a:off x="4514418" y="3616737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7" name="Google Shape;367;p23"/>
            <p:cNvSpPr/>
            <p:nvPr/>
          </p:nvSpPr>
          <p:spPr>
            <a:xfrm flipH="1">
              <a:off x="622715" y="3616737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10800000">
              <a:off x="622721" y="486053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69" name="Google Shape;369;p23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370" name="Google Shape;370;p23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50" y="2354350"/>
            <a:ext cx="6244699" cy="24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CLASS DIAGRAM</a:t>
            </a:r>
            <a:endParaRPr/>
          </a:p>
        </p:txBody>
      </p:sp>
      <p:sp>
        <p:nvSpPr>
          <p:cNvPr id="378" name="Google Shape;378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9" name="Google Shape;379;p24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80" name="Google Shape;380;p24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7" name="Google Shape;3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50" y="1550320"/>
            <a:ext cx="5147177" cy="359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5"/>
          <p:cNvGrpSpPr/>
          <p:nvPr/>
        </p:nvGrpSpPr>
        <p:grpSpPr>
          <a:xfrm>
            <a:off x="558585" y="59000"/>
            <a:ext cx="8044527" cy="2067200"/>
            <a:chOff x="185742" y="1287960"/>
            <a:chExt cx="8044527" cy="2067200"/>
          </a:xfrm>
        </p:grpSpPr>
        <p:sp>
          <p:nvSpPr>
            <p:cNvPr id="393" name="Google Shape;393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flipH="1" rot="10800000">
              <a:off x="1423250" y="1697050"/>
              <a:ext cx="5566500" cy="1243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 flipH="1" rot="10800000">
              <a:off x="6986470" y="1697043"/>
              <a:ext cx="1243800" cy="124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6" name="Google Shape;396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7" name="Google Shape;397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98" name="Google Shape;398;p25"/>
          <p:cNvSpPr txBox="1"/>
          <p:nvPr>
            <p:ph idx="4294967295" type="ctrTitle"/>
          </p:nvPr>
        </p:nvSpPr>
        <p:spPr>
          <a:xfrm>
            <a:off x="2075450" y="619300"/>
            <a:ext cx="65796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2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2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2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0" lang="en" sz="302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MySQL Tables data view + Relationships</a:t>
            </a:r>
            <a:endParaRPr b="0" sz="302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399" name="Google Shape;399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00" y="1812950"/>
            <a:ext cx="6579599" cy="29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TABLES DATA Screenshots</a:t>
            </a:r>
            <a:endParaRPr/>
          </a:p>
        </p:txBody>
      </p:sp>
      <p:sp>
        <p:nvSpPr>
          <p:cNvPr id="406" name="Google Shape;406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08" name="Google Shape;408;p2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5" y="1152850"/>
            <a:ext cx="4443900" cy="352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325" y="1089000"/>
            <a:ext cx="4377476" cy="35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DATABASE TABLES SCHEMA</a:t>
            </a:r>
            <a:endParaRPr/>
          </a:p>
        </p:txBody>
      </p:sp>
      <p:sp>
        <p:nvSpPr>
          <p:cNvPr id="422" name="Google Shape;422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27"/>
          <p:cNvSpPr/>
          <p:nvPr/>
        </p:nvSpPr>
        <p:spPr>
          <a:xfrm>
            <a:off x="814275" y="1043938"/>
            <a:ext cx="3955500" cy="2609400"/>
          </a:xfrm>
          <a:prstGeom prst="diamond">
            <a:avLst/>
          </a:prstGeom>
          <a:noFill/>
          <a:ln cap="flat" cmpd="sng" w="76200">
            <a:solidFill>
              <a:srgbClr val="FF98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White</a:t>
            </a:r>
            <a:endParaRPr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4" name="Google Shape;424;p27"/>
          <p:cNvSpPr/>
          <p:nvPr/>
        </p:nvSpPr>
        <p:spPr>
          <a:xfrm>
            <a:off x="5055975" y="643375"/>
            <a:ext cx="3892500" cy="3075600"/>
          </a:xfrm>
          <a:prstGeom prst="diamond">
            <a:avLst/>
          </a:prstGeom>
          <a:noFill/>
          <a:ln cap="flat" cmpd="sng" w="76200">
            <a:solidFill>
              <a:srgbClr val="FF98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Black</a:t>
            </a:r>
            <a:endParaRPr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25" name="Google Shape;425;p27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426" name="Google Shape;426;p27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7" name="Google Shape;4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025" y="1805525"/>
            <a:ext cx="1944725" cy="11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500" y="1607557"/>
            <a:ext cx="2353050" cy="101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91" y="3817400"/>
            <a:ext cx="2993625" cy="119295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0" name="Google Shape;44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750" y="3718963"/>
            <a:ext cx="2847950" cy="138982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DATABASE INTO SQL FILE</a:t>
            </a:r>
            <a:endParaRPr/>
          </a:p>
        </p:txBody>
      </p:sp>
      <p:sp>
        <p:nvSpPr>
          <p:cNvPr id="446" name="Google Shape;446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50" y="1495438"/>
            <a:ext cx="2628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8"/>
          <p:cNvPicPr preferRelativeResize="0"/>
          <p:nvPr/>
        </p:nvPicPr>
        <p:blipFill rotWithShape="1">
          <a:blip r:embed="rId4">
            <a:alphaModFix/>
          </a:blip>
          <a:srcRect b="66812" l="0" r="0" t="18539"/>
          <a:stretch/>
        </p:blipFill>
        <p:spPr>
          <a:xfrm>
            <a:off x="157050" y="1800250"/>
            <a:ext cx="7480368" cy="8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48" y="2751848"/>
            <a:ext cx="7480376" cy="1245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50" y="1495450"/>
            <a:ext cx="6304201" cy="35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DATABASE INTO SQL FILE</a:t>
            </a:r>
            <a:endParaRPr/>
          </a:p>
        </p:txBody>
      </p:sp>
      <p:sp>
        <p:nvSpPr>
          <p:cNvPr id="456" name="Google Shape;456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29"/>
          <p:cNvSpPr txBox="1"/>
          <p:nvPr/>
        </p:nvSpPr>
        <p:spPr>
          <a:xfrm>
            <a:off x="6791875" y="1501950"/>
            <a:ext cx="22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REPEAT FOR EACH TABLE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92" name="Google Shape;192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3" name="Google Shape;193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4" name="Google Shape;194;p12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12"/>
          <p:cNvSpPr txBox="1"/>
          <p:nvPr/>
        </p:nvSpPr>
        <p:spPr>
          <a:xfrm>
            <a:off x="42500" y="1776850"/>
            <a:ext cx="43443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Abstract   ……………………………………………………………  Slide 3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Introduction   ………………………………...……………….…  Slide 4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Methodology   ……………………..……………………………  Slide 6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Overview …………………………………………………………    Slide 9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Interface Features …………………………………………   Slide 10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4527925" y="1713350"/>
            <a:ext cx="44754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Diagrams …………………………………………………………….. Slide 11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Database Design ……………………………………………… Slide 12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Website Mockup Design ………………………….…….. Slide 21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Future Work  ……………………………………………………. Slide 44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References   ……………………………………………………....  Slide 57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DATABASE INTO SQL FILE</a:t>
            </a:r>
            <a:endParaRPr/>
          </a:p>
        </p:txBody>
      </p:sp>
      <p:sp>
        <p:nvSpPr>
          <p:cNvPr id="463" name="Google Shape;463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00" y="1413300"/>
            <a:ext cx="4394326" cy="35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31"/>
          <p:cNvSpPr txBox="1"/>
          <p:nvPr>
            <p:ph idx="4294967295" type="body"/>
          </p:nvPr>
        </p:nvSpPr>
        <p:spPr>
          <a:xfrm>
            <a:off x="125700" y="844250"/>
            <a:ext cx="2811600" cy="27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MOCKUP DESIGN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WEBSITE DESIGN</a:t>
            </a:r>
            <a:endParaRPr sz="2000">
              <a:solidFill>
                <a:schemeClr val="accent1"/>
              </a:solidFill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2452708" y="844250"/>
            <a:ext cx="6570703" cy="3395429"/>
            <a:chOff x="1177450" y="241631"/>
            <a:chExt cx="6173152" cy="3616776"/>
          </a:xfrm>
        </p:grpSpPr>
        <p:sp>
          <p:nvSpPr>
            <p:cNvPr id="472" name="Google Shape;472;p31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6" name="Google Shape;4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725" y="1058225"/>
            <a:ext cx="5102475" cy="283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1"/>
          <p:cNvGrpSpPr/>
          <p:nvPr/>
        </p:nvGrpSpPr>
        <p:grpSpPr>
          <a:xfrm>
            <a:off x="61171" y="201143"/>
            <a:ext cx="335800" cy="279518"/>
            <a:chOff x="1247825" y="322750"/>
            <a:chExt cx="443300" cy="369000"/>
          </a:xfrm>
        </p:grpSpPr>
        <p:sp>
          <p:nvSpPr>
            <p:cNvPr id="478" name="Google Shape;478;p31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32"/>
          <p:cNvSpPr txBox="1"/>
          <p:nvPr>
            <p:ph idx="4294967295" type="body"/>
          </p:nvPr>
        </p:nvSpPr>
        <p:spPr>
          <a:xfrm>
            <a:off x="84675" y="689375"/>
            <a:ext cx="33291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WEBSITE DEVELOPMENT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.</a:t>
            </a:r>
            <a:endParaRPr sz="2000"/>
          </a:p>
        </p:txBody>
      </p:sp>
      <p:grpSp>
        <p:nvGrpSpPr>
          <p:cNvPr id="489" name="Google Shape;489;p32"/>
          <p:cNvGrpSpPr/>
          <p:nvPr/>
        </p:nvGrpSpPr>
        <p:grpSpPr>
          <a:xfrm>
            <a:off x="5517975" y="555749"/>
            <a:ext cx="3543775" cy="4080986"/>
            <a:chOff x="2547150" y="238125"/>
            <a:chExt cx="2525675" cy="5238750"/>
          </a:xfrm>
        </p:grpSpPr>
        <p:sp>
          <p:nvSpPr>
            <p:cNvPr id="490" name="Google Shape;490;p3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32"/>
          <p:cNvSpPr txBox="1"/>
          <p:nvPr/>
        </p:nvSpPr>
        <p:spPr>
          <a:xfrm>
            <a:off x="84675" y="1120475"/>
            <a:ext cx="505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CODE                                        CSS CODE</a:t>
            </a: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495" name="Google Shape;4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1950"/>
            <a:ext cx="2868176" cy="35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225" y="935175"/>
            <a:ext cx="3329099" cy="337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2"/>
          <p:cNvSpPr txBox="1"/>
          <p:nvPr/>
        </p:nvSpPr>
        <p:spPr>
          <a:xfrm>
            <a:off x="5771675" y="78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INTERFACE PREVIEW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98" name="Google Shape;4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200" y="1689900"/>
            <a:ext cx="2454050" cy="32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4" name="Google Shape;5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75" y="1148849"/>
            <a:ext cx="6485602" cy="34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3"/>
          <p:cNvSpPr txBox="1"/>
          <p:nvPr>
            <p:ph idx="4294967295" type="body"/>
          </p:nvPr>
        </p:nvSpPr>
        <p:spPr>
          <a:xfrm>
            <a:off x="84675" y="689375"/>
            <a:ext cx="51822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WEBSITE DEVELOPMENT - </a:t>
            </a:r>
            <a:r>
              <a:rPr b="1" lang="en" sz="2100">
                <a:solidFill>
                  <a:srgbClr val="FF9800"/>
                </a:solidFill>
              </a:rPr>
              <a:t>version 2</a:t>
            </a:r>
            <a:endParaRPr b="1" sz="2100">
              <a:solidFill>
                <a:srgbClr val="FF98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425" y="0"/>
            <a:ext cx="41907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7349675" y="3151650"/>
            <a:ext cx="148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(phpMyAdmin was not used in favor of a local database solution)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35"/>
          <p:cNvSpPr txBox="1"/>
          <p:nvPr>
            <p:ph idx="4294967295" type="body"/>
          </p:nvPr>
        </p:nvSpPr>
        <p:spPr>
          <a:xfrm>
            <a:off x="97275" y="739800"/>
            <a:ext cx="33291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PHP </a:t>
            </a:r>
            <a:r>
              <a:rPr b="1" lang="en">
                <a:solidFill>
                  <a:srgbClr val="FF9800"/>
                </a:solidFill>
              </a:rPr>
              <a:t>Results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19" name="Google Shape;519;p35"/>
          <p:cNvSpPr txBox="1"/>
          <p:nvPr>
            <p:ph idx="4294967295" type="body"/>
          </p:nvPr>
        </p:nvSpPr>
        <p:spPr>
          <a:xfrm>
            <a:off x="268650" y="1221913"/>
            <a:ext cx="8606700" cy="25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was added to server via PHPMyAdmin using SQL queries.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Convert CSV (comma separated values) to SQL via </a:t>
            </a:r>
            <a:r>
              <a:rPr lang="en" sz="19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https://www.convertcsv.com/csv-to-sql.htm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20" name="Google Shape;5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375" y="0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913" y="18375"/>
            <a:ext cx="28860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323413"/>
            <a:ext cx="67913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36"/>
          <p:cNvSpPr txBox="1"/>
          <p:nvPr>
            <p:ph idx="4294967295" type="body"/>
          </p:nvPr>
        </p:nvSpPr>
        <p:spPr>
          <a:xfrm>
            <a:off x="84675" y="689375"/>
            <a:ext cx="33291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Code and Console Results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29" name="Google Shape;5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5" y="1067525"/>
            <a:ext cx="7974698" cy="33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37"/>
          <p:cNvSpPr txBox="1"/>
          <p:nvPr>
            <p:ph idx="4294967295" type="body"/>
          </p:nvPr>
        </p:nvSpPr>
        <p:spPr>
          <a:xfrm>
            <a:off x="84675" y="689375"/>
            <a:ext cx="33291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Code and Console Results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36" name="Google Shape;5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725"/>
            <a:ext cx="8839201" cy="124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3800"/>
            <a:ext cx="8839200" cy="22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38"/>
          <p:cNvSpPr txBox="1"/>
          <p:nvPr>
            <p:ph idx="4294967295" type="body"/>
          </p:nvPr>
        </p:nvSpPr>
        <p:spPr>
          <a:xfrm>
            <a:off x="84675" y="689375"/>
            <a:ext cx="33291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Current Files in Github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44" name="Google Shape;5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5" y="1043425"/>
            <a:ext cx="7096052" cy="35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39"/>
          <p:cNvSpPr txBox="1"/>
          <p:nvPr>
            <p:ph idx="4294967295" type="body"/>
          </p:nvPr>
        </p:nvSpPr>
        <p:spPr>
          <a:xfrm>
            <a:off x="2224850" y="0"/>
            <a:ext cx="33291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HTML/CSS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51" name="Google Shape;5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725"/>
            <a:ext cx="3541375" cy="403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300" y="247250"/>
            <a:ext cx="2301899" cy="4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125" y="61350"/>
            <a:ext cx="1935600" cy="46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 txBox="1"/>
          <p:nvPr>
            <p:ph idx="4294967295" type="ctrTitle"/>
          </p:nvPr>
        </p:nvSpPr>
        <p:spPr>
          <a:xfrm>
            <a:off x="1351650" y="729975"/>
            <a:ext cx="65937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5"/>
                </a:solidFill>
              </a:rPr>
              <a:t>ABSTRACT</a:t>
            </a:r>
            <a:endParaRPr sz="4000">
              <a:solidFill>
                <a:schemeClr val="accent5"/>
              </a:solidFill>
            </a:endParaRPr>
          </a:p>
        </p:txBody>
      </p:sp>
      <p:sp>
        <p:nvSpPr>
          <p:cNvPr id="215" name="Google Shape;215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13"/>
          <p:cNvSpPr txBox="1"/>
          <p:nvPr/>
        </p:nvSpPr>
        <p:spPr>
          <a:xfrm>
            <a:off x="142938" y="1679325"/>
            <a:ext cx="352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 RDBMS TO CREATE A WEBSITE INTERFACE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4565400" y="1628575"/>
            <a:ext cx="422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INTERFACE RELAYS FLIGHT DELAY/CANCELLATION INFORMATION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 b="0" l="0" r="0" t="12982"/>
          <a:stretch/>
        </p:blipFill>
        <p:spPr>
          <a:xfrm>
            <a:off x="212225" y="2407175"/>
            <a:ext cx="3622124" cy="20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676" y="2330825"/>
            <a:ext cx="3522624" cy="20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3"/>
          <p:cNvSpPr/>
          <p:nvPr/>
        </p:nvSpPr>
        <p:spPr>
          <a:xfrm>
            <a:off x="3908950" y="2991975"/>
            <a:ext cx="13449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4FFDA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0"/>
          <p:cNvSpPr txBox="1"/>
          <p:nvPr>
            <p:ph idx="4294967295" type="body"/>
          </p:nvPr>
        </p:nvSpPr>
        <p:spPr>
          <a:xfrm>
            <a:off x="2224850" y="100850"/>
            <a:ext cx="3329100" cy="2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Website iteration 3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60" name="Google Shape;5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600"/>
            <a:ext cx="7927027" cy="39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1"/>
          <p:cNvSpPr txBox="1"/>
          <p:nvPr>
            <p:ph idx="4294967295" type="body"/>
          </p:nvPr>
        </p:nvSpPr>
        <p:spPr>
          <a:xfrm>
            <a:off x="2224850" y="88075"/>
            <a:ext cx="33291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Website iteration 3</a:t>
            </a:r>
            <a:endParaRPr b="1" sz="1100">
              <a:solidFill>
                <a:srgbClr val="FF9800"/>
              </a:solidFill>
            </a:endParaRPr>
          </a:p>
        </p:txBody>
      </p:sp>
      <p:pic>
        <p:nvPicPr>
          <p:cNvPr id="567" name="Google Shape;5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0" y="652350"/>
            <a:ext cx="8261301" cy="41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42"/>
          <p:cNvSpPr txBox="1"/>
          <p:nvPr>
            <p:ph idx="4294967295" type="body"/>
          </p:nvPr>
        </p:nvSpPr>
        <p:spPr>
          <a:xfrm>
            <a:off x="2224850" y="0"/>
            <a:ext cx="33291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Python Graphing Practice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74" name="Google Shape;5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0" y="660600"/>
            <a:ext cx="7319734" cy="39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43"/>
          <p:cNvSpPr txBox="1"/>
          <p:nvPr>
            <p:ph idx="4294967295" type="body"/>
          </p:nvPr>
        </p:nvSpPr>
        <p:spPr>
          <a:xfrm>
            <a:off x="2224850" y="0"/>
            <a:ext cx="33291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Python Graphing Practice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81" name="Google Shape;5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08200"/>
            <a:ext cx="6671937" cy="44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44"/>
          <p:cNvSpPr txBox="1"/>
          <p:nvPr>
            <p:ph idx="4294967295" type="body"/>
          </p:nvPr>
        </p:nvSpPr>
        <p:spPr>
          <a:xfrm>
            <a:off x="2224850" y="0"/>
            <a:ext cx="33291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Python Graphing Practice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88" name="Google Shape;588;p44"/>
          <p:cNvPicPr preferRelativeResize="0"/>
          <p:nvPr/>
        </p:nvPicPr>
        <p:blipFill rotWithShape="1">
          <a:blip r:embed="rId4">
            <a:alphaModFix/>
          </a:blip>
          <a:srcRect b="-1646" l="0" r="10063" t="0"/>
          <a:stretch/>
        </p:blipFill>
        <p:spPr>
          <a:xfrm>
            <a:off x="143600" y="745425"/>
            <a:ext cx="7474399" cy="38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45"/>
          <p:cNvSpPr txBox="1"/>
          <p:nvPr>
            <p:ph idx="4294967295" type="body"/>
          </p:nvPr>
        </p:nvSpPr>
        <p:spPr>
          <a:xfrm>
            <a:off x="2224850" y="0"/>
            <a:ext cx="58602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QUERYING THE RDBMS VIA PYTHON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95" name="Google Shape;5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63" y="1234500"/>
            <a:ext cx="22955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5"/>
          <p:cNvSpPr txBox="1"/>
          <p:nvPr/>
        </p:nvSpPr>
        <p:spPr>
          <a:xfrm>
            <a:off x="152375" y="803400"/>
            <a:ext cx="312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IMPORTING THE LIBRARIES</a:t>
            </a:r>
            <a:endParaRPr/>
          </a:p>
        </p:txBody>
      </p:sp>
      <p:sp>
        <p:nvSpPr>
          <p:cNvPr id="597" name="Google Shape;597;p45"/>
          <p:cNvSpPr txBox="1"/>
          <p:nvPr/>
        </p:nvSpPr>
        <p:spPr>
          <a:xfrm>
            <a:off x="4840575" y="803400"/>
            <a:ext cx="32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THE DATABASE</a:t>
            </a:r>
            <a:endParaRPr/>
          </a:p>
        </p:txBody>
      </p:sp>
      <p:pic>
        <p:nvPicPr>
          <p:cNvPr id="598" name="Google Shape;5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950" y="1234500"/>
            <a:ext cx="4505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950" y="2872802"/>
            <a:ext cx="4505325" cy="68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46"/>
          <p:cNvSpPr txBox="1"/>
          <p:nvPr>
            <p:ph idx="4294967295" type="body"/>
          </p:nvPr>
        </p:nvSpPr>
        <p:spPr>
          <a:xfrm>
            <a:off x="2224850" y="0"/>
            <a:ext cx="58602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QUERYING THE RDBMS VIA 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06" name="Google Shape;606;p46"/>
          <p:cNvSpPr txBox="1"/>
          <p:nvPr/>
        </p:nvSpPr>
        <p:spPr>
          <a:xfrm>
            <a:off x="152375" y="803400"/>
            <a:ext cx="662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AVERAGE DELAY FOR AN AIRLINE</a:t>
            </a:r>
            <a:endParaRPr/>
          </a:p>
        </p:txBody>
      </p:sp>
      <p:sp>
        <p:nvSpPr>
          <p:cNvPr id="607" name="Google Shape;607;p46"/>
          <p:cNvSpPr txBox="1"/>
          <p:nvPr/>
        </p:nvSpPr>
        <p:spPr>
          <a:xfrm>
            <a:off x="152400" y="2134725"/>
            <a:ext cx="72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TOTAL DELAY PERCENTAGE </a:t>
            </a:r>
            <a:endParaRPr/>
          </a:p>
        </p:txBody>
      </p:sp>
      <p:pic>
        <p:nvPicPr>
          <p:cNvPr id="608" name="Google Shape;6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500"/>
            <a:ext cx="8839197" cy="90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15675"/>
            <a:ext cx="8839200" cy="141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275"/>
            <a:ext cx="8839200" cy="137653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47"/>
          <p:cNvSpPr txBox="1"/>
          <p:nvPr>
            <p:ph idx="4294967295" type="body"/>
          </p:nvPr>
        </p:nvSpPr>
        <p:spPr>
          <a:xfrm>
            <a:off x="2224850" y="0"/>
            <a:ext cx="58602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QUERYING THE RDBMS VIA 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152375" y="803400"/>
            <a:ext cx="81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TOTAL </a:t>
            </a: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CANCELLATION</a:t>
            </a: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PERCENTAGE FOR AN AIRLINE</a:t>
            </a:r>
            <a:endParaRPr/>
          </a:p>
        </p:txBody>
      </p:sp>
      <p:sp>
        <p:nvSpPr>
          <p:cNvPr id="618" name="Google Shape;618;p47"/>
          <p:cNvSpPr txBox="1"/>
          <p:nvPr/>
        </p:nvSpPr>
        <p:spPr>
          <a:xfrm>
            <a:off x="152400" y="2565825"/>
            <a:ext cx="72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TOTAL DELAY PERCENTAGE FOR AN AIRPORT</a:t>
            </a:r>
            <a:endParaRPr/>
          </a:p>
        </p:txBody>
      </p:sp>
      <p:pic>
        <p:nvPicPr>
          <p:cNvPr id="619" name="Google Shape;6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33775"/>
            <a:ext cx="8068118" cy="13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48"/>
          <p:cNvSpPr txBox="1"/>
          <p:nvPr>
            <p:ph idx="4294967295" type="body"/>
          </p:nvPr>
        </p:nvSpPr>
        <p:spPr>
          <a:xfrm>
            <a:off x="2224850" y="0"/>
            <a:ext cx="58602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QUERYING THE RDBMS VIA PYTHON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26" name="Google Shape;626;p48"/>
          <p:cNvSpPr txBox="1"/>
          <p:nvPr/>
        </p:nvSpPr>
        <p:spPr>
          <a:xfrm>
            <a:off x="152375" y="803400"/>
            <a:ext cx="81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TOTAL CANCELLATION PERCENTAGE FOR AN AIRPORT</a:t>
            </a:r>
            <a:endParaRPr/>
          </a:p>
        </p:txBody>
      </p:sp>
      <p:pic>
        <p:nvPicPr>
          <p:cNvPr id="627" name="Google Shape;6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500"/>
            <a:ext cx="8478936" cy="13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p49"/>
          <p:cNvSpPr txBox="1"/>
          <p:nvPr>
            <p:ph idx="4294967295" type="body"/>
          </p:nvPr>
        </p:nvSpPr>
        <p:spPr>
          <a:xfrm>
            <a:off x="2224850" y="0"/>
            <a:ext cx="68805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FINAL PRODUCT CODE SNIPPETS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34" name="Google Shape;6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5000"/>
            <a:ext cx="7313198" cy="395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 txBox="1"/>
          <p:nvPr>
            <p:ph type="ctrTitle"/>
          </p:nvPr>
        </p:nvSpPr>
        <p:spPr>
          <a:xfrm>
            <a:off x="46950" y="3207450"/>
            <a:ext cx="40944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highlight>
                  <a:schemeClr val="accent3"/>
                </a:highlight>
              </a:rPr>
              <a:t>D</a:t>
            </a:r>
            <a:r>
              <a:rPr lang="en" sz="1600">
                <a:solidFill>
                  <a:schemeClr val="accent2"/>
                </a:solidFill>
                <a:highlight>
                  <a:schemeClr val="accent3"/>
                </a:highlight>
              </a:rPr>
              <a:t>ATA RETRIEVAL</a:t>
            </a:r>
            <a:endParaRPr sz="1600">
              <a:solidFill>
                <a:schemeClr val="accent2"/>
              </a:solidFill>
              <a:highlight>
                <a:schemeClr val="accent3"/>
              </a:highlight>
            </a:endParaRPr>
          </a:p>
        </p:txBody>
      </p:sp>
      <p:sp>
        <p:nvSpPr>
          <p:cNvPr id="226" name="Google Shape;226;p14"/>
          <p:cNvSpPr txBox="1"/>
          <p:nvPr>
            <p:ph idx="1" type="subTitle"/>
          </p:nvPr>
        </p:nvSpPr>
        <p:spPr>
          <a:xfrm>
            <a:off x="46950" y="3670650"/>
            <a:ext cx="4535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will be collected from the Department of Transportation’s Bureau of Transportation Statistics.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14"/>
          <p:cNvSpPr txBox="1"/>
          <p:nvPr/>
        </p:nvSpPr>
        <p:spPr>
          <a:xfrm>
            <a:off x="0" y="187525"/>
            <a:ext cx="298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0" y="1060400"/>
            <a:ext cx="654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T</a:t>
            </a:r>
            <a:r>
              <a:rPr lang="en" sz="1100">
                <a:solidFill>
                  <a:schemeClr val="accent2"/>
                </a:solidFill>
              </a:rPr>
              <a:t>he main goal of the project is to create a database management system (DBMS) with a web interface that shows delay and cancellation patterns. Ideally, the system will show patterns based on either: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accent2"/>
                </a:solidFill>
              </a:rPr>
              <a:t>Geographical location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accent2"/>
                </a:solidFill>
              </a:rPr>
              <a:t>Specific Airport</a:t>
            </a:r>
            <a:endParaRPr sz="1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chemeClr val="accent2"/>
                </a:solidFill>
              </a:rPr>
              <a:t>Airline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230" name="Google Shape;230;p14"/>
          <p:cNvPicPr preferRelativeResize="0"/>
          <p:nvPr/>
        </p:nvPicPr>
        <p:blipFill rotWithShape="1">
          <a:blip r:embed="rId3">
            <a:alphaModFix/>
          </a:blip>
          <a:srcRect b="0" l="22667" r="24099" t="0"/>
          <a:stretch/>
        </p:blipFill>
        <p:spPr>
          <a:xfrm>
            <a:off x="6971850" y="2289175"/>
            <a:ext cx="1696551" cy="1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50"/>
          <p:cNvSpPr txBox="1"/>
          <p:nvPr>
            <p:ph idx="4294967295" type="body"/>
          </p:nvPr>
        </p:nvSpPr>
        <p:spPr>
          <a:xfrm>
            <a:off x="2224850" y="0"/>
            <a:ext cx="6987600" cy="6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FINAL PRODUCT CODE SNIPPETS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41" name="Google Shape;6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7675"/>
            <a:ext cx="11399274" cy="33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51"/>
          <p:cNvSpPr txBox="1"/>
          <p:nvPr>
            <p:ph idx="4294967295" type="body"/>
          </p:nvPr>
        </p:nvSpPr>
        <p:spPr>
          <a:xfrm>
            <a:off x="2224850" y="0"/>
            <a:ext cx="68805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FINAL PRODUCT CODE SNIPPETS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48" name="Google Shape;6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8200"/>
            <a:ext cx="10585652" cy="44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52"/>
          <p:cNvSpPr txBox="1"/>
          <p:nvPr>
            <p:ph idx="4294967295" type="body"/>
          </p:nvPr>
        </p:nvSpPr>
        <p:spPr>
          <a:xfrm>
            <a:off x="2224850" y="0"/>
            <a:ext cx="69192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FINAL PRODUCT WEBSITE IMAGES (HOME PAGE)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55" name="Google Shape;6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750" y="492063"/>
            <a:ext cx="7313202" cy="4159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1" name="Google Shape;661;p53"/>
          <p:cNvSpPr txBox="1"/>
          <p:nvPr>
            <p:ph type="ctrTitle"/>
          </p:nvPr>
        </p:nvSpPr>
        <p:spPr>
          <a:xfrm>
            <a:off x="463525" y="3337923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WEBSITE DEMONSTRATION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54"/>
          <p:cNvSpPr txBox="1"/>
          <p:nvPr>
            <p:ph type="ctrTitle"/>
          </p:nvPr>
        </p:nvSpPr>
        <p:spPr>
          <a:xfrm>
            <a:off x="463525" y="3337923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55"/>
          <p:cNvSpPr txBox="1"/>
          <p:nvPr/>
        </p:nvSpPr>
        <p:spPr>
          <a:xfrm>
            <a:off x="2243975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Website hosting</a:t>
            </a:r>
            <a:endParaRPr/>
          </a:p>
        </p:txBody>
      </p:sp>
      <p:pic>
        <p:nvPicPr>
          <p:cNvPr id="674" name="Google Shape;6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6500"/>
            <a:ext cx="8132435" cy="37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0" name="Google Shape;6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088" y="0"/>
            <a:ext cx="68118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225" y="152400"/>
            <a:ext cx="7130768" cy="43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75" y="1135725"/>
            <a:ext cx="1708425" cy="3095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3" name="Google Shape;6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00" y="604713"/>
            <a:ext cx="8839199" cy="393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9" name="Google Shape;6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38" y="0"/>
            <a:ext cx="4451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15"/>
          <p:cNvSpPr txBox="1"/>
          <p:nvPr/>
        </p:nvSpPr>
        <p:spPr>
          <a:xfrm>
            <a:off x="46950" y="0"/>
            <a:ext cx="2988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0" y="1471650"/>
            <a:ext cx="4739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In 2007, the U.S  government had endured 31–40 billion dollar downsides due to flight delays… in 2017, 76% of the flights arrived on time”[4]. The desire to keep planes flying as much as possible does not schedule enough time for delays and any problem with the plane or flight logistics will cause a delay. Predicting these delays can save airlines and passengers significant time, money, and frustration. 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238" name="Google Shape;2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25" y="2976900"/>
            <a:ext cx="3152975" cy="1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0" y="8666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accent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r>
              <a:rPr b="1" lang="en" sz="1600">
                <a:solidFill>
                  <a:schemeClr val="dk1"/>
                </a:solidFill>
                <a:highlight>
                  <a:schemeClr val="accent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ELAYS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26056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0"/>
          <p:cNvSpPr/>
          <p:nvPr/>
        </p:nvSpPr>
        <p:spPr>
          <a:xfrm>
            <a:off x="-236975" y="1031500"/>
            <a:ext cx="1198800" cy="41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8353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1"/>
          <p:cNvSpPr/>
          <p:nvPr/>
        </p:nvSpPr>
        <p:spPr>
          <a:xfrm>
            <a:off x="1966625" y="2395250"/>
            <a:ext cx="403500" cy="40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9" name="Google Shape;7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7337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2"/>
          <p:cNvSpPr/>
          <p:nvPr/>
        </p:nvSpPr>
        <p:spPr>
          <a:xfrm>
            <a:off x="404225" y="3150225"/>
            <a:ext cx="1059300" cy="39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175" y="330400"/>
            <a:ext cx="7313200" cy="4482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63"/>
          <p:cNvCxnSpPr/>
          <p:nvPr/>
        </p:nvCxnSpPr>
        <p:spPr>
          <a:xfrm>
            <a:off x="100825" y="3479425"/>
            <a:ext cx="3025500" cy="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3" name="Google Shape;7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075" y="0"/>
            <a:ext cx="47478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65"/>
          <p:cNvSpPr txBox="1"/>
          <p:nvPr>
            <p:ph idx="4294967295" type="body"/>
          </p:nvPr>
        </p:nvSpPr>
        <p:spPr>
          <a:xfrm>
            <a:off x="2224850" y="167325"/>
            <a:ext cx="58602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MACHINE LEARNING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40" name="Google Shape;740;p65"/>
          <p:cNvSpPr txBox="1"/>
          <p:nvPr/>
        </p:nvSpPr>
        <p:spPr>
          <a:xfrm>
            <a:off x="214325" y="836850"/>
            <a:ext cx="8796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Logistics Regression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Need more data 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attributes like time, delay, cancellations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Predict likelihood of delay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Other Regressions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same attributes as Logistics Regression but predict minutes of delay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Need more data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Instability of Air Travel Data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Air travel is affected by </a:t>
            </a: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societal</a:t>
            </a: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feeling of safety and economy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■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example, the following events greatly impacted air travel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Events of 9/11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2008 Financial Crisis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COVID-19 Pandemic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Therefore, we did not go this route. We wanted to give the user the choice of how 2021 delays impact their flight choice of today.</a:t>
            </a:r>
            <a:endParaRPr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66"/>
          <p:cNvSpPr txBox="1"/>
          <p:nvPr>
            <p:ph idx="4294967295" type="body"/>
          </p:nvPr>
        </p:nvSpPr>
        <p:spPr>
          <a:xfrm>
            <a:off x="2224850" y="167325"/>
            <a:ext cx="5860200" cy="3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GITHUB LINK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47" name="Google Shape;747;p66"/>
          <p:cNvSpPr txBox="1"/>
          <p:nvPr/>
        </p:nvSpPr>
        <p:spPr>
          <a:xfrm>
            <a:off x="369900" y="898350"/>
            <a:ext cx="839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https://github.com/jmcsanders/CS540_Project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67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THANKS</a:t>
            </a:r>
            <a:r>
              <a:rPr lang="en" sz="6000">
                <a:solidFill>
                  <a:schemeClr val="accent5"/>
                </a:solidFill>
              </a:rPr>
              <a:t>!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754" name="Google Shape;754;p67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Any questions?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You can find us at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@erau &amp; erau@mail.me</a:t>
            </a:r>
            <a:endParaRPr b="1" sz="2000"/>
          </a:p>
        </p:txBody>
      </p:sp>
      <p:grpSp>
        <p:nvGrpSpPr>
          <p:cNvPr id="755" name="Google Shape;755;p67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756" name="Google Shape;756;p6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63" name="Google Shape;763;p6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4" name="Google Shape;764;p68"/>
          <p:cNvGrpSpPr/>
          <p:nvPr/>
        </p:nvGrpSpPr>
        <p:grpSpPr>
          <a:xfrm>
            <a:off x="283552" y="610550"/>
            <a:ext cx="330270" cy="330251"/>
            <a:chOff x="1923675" y="1633650"/>
            <a:chExt cx="436000" cy="435975"/>
          </a:xfrm>
        </p:grpSpPr>
        <p:sp>
          <p:nvSpPr>
            <p:cNvPr id="765" name="Google Shape;765;p68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8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8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8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8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8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68"/>
          <p:cNvSpPr txBox="1"/>
          <p:nvPr/>
        </p:nvSpPr>
        <p:spPr>
          <a:xfrm>
            <a:off x="95500" y="1429475"/>
            <a:ext cx="75717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[1] Bureau of Transportation Statistics (2021).Bureau of Transportation Statistics.</a:t>
            </a:r>
            <a:endParaRPr sz="12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https://www.bts.gov/</a:t>
            </a:r>
            <a:endParaRPr sz="12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[2] Bureau of Transportation Statistics (2021). On-Time : Marketing Carrier On-Time Performance (Beginning January 2018)</a:t>
            </a:r>
            <a:endParaRPr sz="12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(51276413) [Data set]. Bureau of Transportation Statistics. https://www.transtats.bts.gov/DLSelectFields.asp?gnoyrVQ =F GKQOfu146anzr = b0−gvzr </a:t>
            </a:r>
            <a:endParaRPr sz="12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[3] Bureau of Transportation Statistics. (2022, January 10). </a:t>
            </a:r>
            <a:r>
              <a:rPr i="1" lang="en" sz="12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Understanding the Reporting of Causes of Flight Delays and Cancellations.</a:t>
            </a:r>
            <a:r>
              <a:rPr lang="en" sz="12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 Bureau of Transportation Statistics. </a:t>
            </a:r>
            <a:r>
              <a:rPr lang="en" sz="1200" u="sng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https://www.bts.gov/topics/airlines-and-airports/understanding-reporting-causes-flight-delays-and-cancellations</a:t>
            </a:r>
            <a:r>
              <a:rPr lang="en" sz="12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2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[4] Yazdi, M. F., Kamel, S. R., Chabok, S. J. M., &amp; Kheirabadi, M. (2020). Flight delay prediction based on deep learning and Levenberg-Marquart algorithm. Journal of Big Data, 7(1). https://journalofbigdata.springeropen.com/articles/10.1186/s40537-020-00380-z</a:t>
            </a:r>
            <a:endParaRPr sz="12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/>
          <p:nvPr>
            <p:ph idx="4294967295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16"/>
          <p:cNvSpPr txBox="1"/>
          <p:nvPr/>
        </p:nvSpPr>
        <p:spPr>
          <a:xfrm>
            <a:off x="381875" y="63875"/>
            <a:ext cx="8520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2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Methodology</a:t>
            </a:r>
            <a:endParaRPr sz="462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886150" y="1383025"/>
            <a:ext cx="5464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The Bureau of Transportation Statistics (BTS), part of the Department of Transportation (DOT) is </a:t>
            </a:r>
            <a:r>
              <a:rPr b="1" lang="en" sz="1100">
                <a:solidFill>
                  <a:srgbClr val="FFFFFF"/>
                </a:solidFill>
              </a:rPr>
              <a:t>the preeminent source of statistics on commercial aviation, multimodal freight activity, and transportation economics</a:t>
            </a:r>
            <a:r>
              <a:rPr lang="en" sz="1100">
                <a:solidFill>
                  <a:srgbClr val="FFFFFF"/>
                </a:solidFill>
              </a:rPr>
              <a:t>, and provides context to decision makers and the public for understanding statistics on transportation.[1]</a:t>
            </a:r>
            <a:endParaRPr/>
          </a:p>
        </p:txBody>
      </p:sp>
      <p:pic>
        <p:nvPicPr>
          <p:cNvPr id="248" name="Google Shape;2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7550"/>
            <a:ext cx="5838250" cy="28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0" y="637000"/>
            <a:ext cx="6062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RETRIEVAL SOURCES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255" name="Google Shape;255;p17"/>
          <p:cNvSpPr txBox="1"/>
          <p:nvPr>
            <p:ph idx="1" type="body"/>
          </p:nvPr>
        </p:nvSpPr>
        <p:spPr>
          <a:xfrm>
            <a:off x="268650" y="1938375"/>
            <a:ext cx="8606700" cy="32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data set is called “Marketing Carrier On-Time Performance.” [2]  It contains many useful attributes including:</a:t>
            </a:r>
            <a:endParaRPr sz="20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Condensed"/>
              <a:buChar char="●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Time period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Condensed"/>
              <a:buChar char="○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Day of week, day of month, flight date, etc.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Condensed"/>
              <a:buChar char="●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Airline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Condensed"/>
              <a:buChar char="●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Origin / Destination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Condensed"/>
              <a:buChar char="○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Airport, City, State, etc.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Condensed"/>
              <a:buChar char="●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Departure / Arrival performance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Condensed"/>
              <a:buChar char="○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Time, delay, etc.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Condensed"/>
              <a:buChar char="●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Cancellations / Diversions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Condensed"/>
              <a:buChar char="●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Cause of Delay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Condensed"/>
              <a:buChar char="○"/>
            </a:pPr>
            <a:r>
              <a:rPr lang="en" sz="1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Carrier, weather, security, etc</a:t>
            </a:r>
            <a:r>
              <a:rPr lang="en" sz="20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  <p:sp>
        <p:nvSpPr>
          <p:cNvPr id="256" name="Google Shape;256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7" name="Google Shape;257;p17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58" name="Google Shape;258;p1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267" name="Google Shape;267;p18"/>
          <p:cNvSpPr txBox="1"/>
          <p:nvPr>
            <p:ph idx="1" type="body"/>
          </p:nvPr>
        </p:nvSpPr>
        <p:spPr>
          <a:xfrm>
            <a:off x="814275" y="1547525"/>
            <a:ext cx="82911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▰"/>
            </a:pPr>
            <a:r>
              <a:rPr lang="en" sz="2100"/>
              <a:t>“In 2016, research for a post-flight data analysis using databases implied that in conventional systems, aircraft data was typically recorded in the form of files on a storage medium and handled by each flight sortie separately. As a result, as the number of flight sorties grows, so does the time spent searching for data for analysis. Instead of file-based flight data maintained by flight sortie, they proposed database-based data integration and management. This solution allows people to simply store and manage all of the real-time data in a database so that people may use it for visualization and in a variety of application programs.”</a:t>
            </a:r>
            <a:endParaRPr sz="2100"/>
          </a:p>
          <a:p>
            <a:pPr indent="-336550" lvl="1" marL="914400" rtl="0" algn="l">
              <a:spcBef>
                <a:spcPts val="480"/>
              </a:spcBef>
              <a:spcAft>
                <a:spcPts val="0"/>
              </a:spcAft>
              <a:buSzPts val="1700"/>
              <a:buChar char="▻"/>
            </a:pPr>
            <a:r>
              <a:rPr i="1" lang="en" sz="1700"/>
              <a:t>Flight Data Visualization and Post-test Flight Data Analysis </a:t>
            </a:r>
            <a:endParaRPr i="1" sz="1700"/>
          </a:p>
          <a:p>
            <a:pPr indent="0" lvl="0" marL="9144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700"/>
              <a:t>System by Using Database </a:t>
            </a:r>
            <a:r>
              <a:rPr lang="en" sz="1700"/>
              <a:t>by Jong-Ik, S. and Gyu-Se J. </a:t>
            </a:r>
            <a:endParaRPr sz="1700"/>
          </a:p>
        </p:txBody>
      </p:sp>
      <p:sp>
        <p:nvSpPr>
          <p:cNvPr id="268" name="Google Shape;268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/>
          <p:nvPr>
            <p:ph idx="4294967295" type="ctrTitle"/>
          </p:nvPr>
        </p:nvSpPr>
        <p:spPr>
          <a:xfrm>
            <a:off x="0" y="850000"/>
            <a:ext cx="75306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DATABASE MANAGEMENT SYSTEM</a:t>
            </a:r>
            <a:endParaRPr sz="3600">
              <a:solidFill>
                <a:schemeClr val="accent5"/>
              </a:solidFill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75" name="Google Shape;275;p1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9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78" name="Google Shape;278;p1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19"/>
          <p:cNvSpPr/>
          <p:nvPr/>
        </p:nvSpPr>
        <p:spPr>
          <a:xfrm>
            <a:off x="6302724" y="745608"/>
            <a:ext cx="248336" cy="237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9"/>
          <p:cNvSpPr/>
          <p:nvPr/>
        </p:nvSpPr>
        <p:spPr>
          <a:xfrm rot="2697322">
            <a:off x="7939080" y="1959478"/>
            <a:ext cx="376961" cy="35993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8237292" y="1754006"/>
            <a:ext cx="150972" cy="14422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 rot="1280149">
            <a:off x="6130690" y="1460796"/>
            <a:ext cx="150975" cy="14420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75" y="1504475"/>
            <a:ext cx="1334925" cy="10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9"/>
          <p:cNvSpPr txBox="1"/>
          <p:nvPr/>
        </p:nvSpPr>
        <p:spPr>
          <a:xfrm>
            <a:off x="2159400" y="1668663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Relational Database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The most common use for mySQL is for the </a:t>
            </a:r>
            <a:r>
              <a:rPr b="1" lang="en" sz="1100">
                <a:solidFill>
                  <a:schemeClr val="accent1"/>
                </a:solidFill>
              </a:rPr>
              <a:t>purpose of a web database</a:t>
            </a:r>
            <a:r>
              <a:rPr lang="en" sz="1100">
                <a:solidFill>
                  <a:srgbClr val="F3F3F3"/>
                </a:solidFill>
              </a:rPr>
              <a:t>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1345388" y="2593550"/>
            <a:ext cx="293100" cy="292800"/>
          </a:xfrm>
          <a:prstGeom prst="mathPlus">
            <a:avLst>
              <a:gd fmla="val 3637" name="adj1"/>
            </a:avLst>
          </a:prstGeom>
          <a:solidFill>
            <a:srgbClr val="E0E0E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00" y="2908150"/>
            <a:ext cx="2593674" cy="14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9"/>
          <p:cNvSpPr txBox="1"/>
          <p:nvPr/>
        </p:nvSpPr>
        <p:spPr>
          <a:xfrm>
            <a:off x="0" y="4404700"/>
            <a:ext cx="392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highlight>
                  <a:schemeClr val="lt1"/>
                </a:highlight>
              </a:rPr>
              <a:t>HTML5 (Hypertext Markup Language) is the code used </a:t>
            </a:r>
            <a:r>
              <a:rPr b="1" lang="en" sz="1100">
                <a:solidFill>
                  <a:schemeClr val="accent1"/>
                </a:solidFill>
                <a:highlight>
                  <a:schemeClr val="lt1"/>
                </a:highlight>
              </a:rPr>
              <a:t>to structure a web page and its content</a:t>
            </a:r>
            <a:r>
              <a:rPr lang="en" sz="1100">
                <a:solidFill>
                  <a:schemeClr val="accent1"/>
                </a:solidFill>
                <a:highlight>
                  <a:schemeClr val="lt1"/>
                </a:highlight>
              </a:rPr>
              <a:t>. CSS(Cascading Style Sheet) is for style. 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2897300" y="2528350"/>
            <a:ext cx="1020000" cy="3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4FFDA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013" y="2270838"/>
            <a:ext cx="4392625" cy="20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3737275" y="4486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system design will translate into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6446200" y="4226275"/>
            <a:ext cx="1020000" cy="523200"/>
          </a:xfrm>
          <a:prstGeom prst="bentUpArrow">
            <a:avLst>
              <a:gd fmla="val 25000" name="adj1"/>
              <a:gd fmla="val 26747" name="adj2"/>
              <a:gd fmla="val 25000" name="adj3"/>
            </a:avLst>
          </a:prstGeom>
          <a:solidFill>
            <a:srgbClr val="64FFDA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 flipH="1">
            <a:off x="8087675" y="32825"/>
            <a:ext cx="754800" cy="3166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64FFDA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 txBox="1"/>
          <p:nvPr/>
        </p:nvSpPr>
        <p:spPr>
          <a:xfrm>
            <a:off x="2623300" y="0"/>
            <a:ext cx="564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The research result will be presented in form of problem areas and likelihood or prediction of future flights delays due to unforeseen circumstances.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5819700" y="3088550"/>
            <a:ext cx="113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WHM VPS Web-Hosting</a:t>
            </a:r>
            <a:endParaRPr sz="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